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674" r:id="rId2"/>
  </p:sldMasterIdLst>
  <p:notesMasterIdLst>
    <p:notesMasterId r:id="rId35"/>
  </p:notesMasterIdLst>
  <p:handoutMasterIdLst>
    <p:handoutMasterId r:id="rId36"/>
  </p:handoutMasterIdLst>
  <p:sldIdLst>
    <p:sldId id="347" r:id="rId3"/>
    <p:sldId id="338" r:id="rId4"/>
    <p:sldId id="341" r:id="rId5"/>
    <p:sldId id="381" r:id="rId6"/>
    <p:sldId id="382" r:id="rId7"/>
    <p:sldId id="378" r:id="rId8"/>
    <p:sldId id="380" r:id="rId9"/>
    <p:sldId id="349" r:id="rId10"/>
    <p:sldId id="352" r:id="rId11"/>
    <p:sldId id="383" r:id="rId12"/>
    <p:sldId id="364" r:id="rId13"/>
    <p:sldId id="366" r:id="rId14"/>
    <p:sldId id="365" r:id="rId15"/>
    <p:sldId id="350" r:id="rId16"/>
    <p:sldId id="386" r:id="rId17"/>
    <p:sldId id="353" r:id="rId18"/>
    <p:sldId id="387" r:id="rId19"/>
    <p:sldId id="379" r:id="rId20"/>
    <p:sldId id="385" r:id="rId21"/>
    <p:sldId id="361" r:id="rId22"/>
    <p:sldId id="362" r:id="rId23"/>
    <p:sldId id="369" r:id="rId24"/>
    <p:sldId id="367" r:id="rId25"/>
    <p:sldId id="370" r:id="rId26"/>
    <p:sldId id="373" r:id="rId27"/>
    <p:sldId id="351" r:id="rId28"/>
    <p:sldId id="354" r:id="rId29"/>
    <p:sldId id="355" r:id="rId30"/>
    <p:sldId id="356" r:id="rId31"/>
    <p:sldId id="375" r:id="rId32"/>
    <p:sldId id="348" r:id="rId33"/>
    <p:sldId id="38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6F9"/>
    <a:srgbClr val="EDECEF"/>
    <a:srgbClr val="EDE9F1"/>
    <a:srgbClr val="CFE9F1"/>
    <a:srgbClr val="F2F2F2"/>
    <a:srgbClr val="006666"/>
    <a:srgbClr val="009999"/>
    <a:srgbClr val="BFE3C2"/>
    <a:srgbClr val="8BD87E"/>
    <a:srgbClr val="6ECE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6144" autoAdjust="0"/>
  </p:normalViewPr>
  <p:slideViewPr>
    <p:cSldViewPr>
      <p:cViewPr varScale="1">
        <p:scale>
          <a:sx n="127" d="100"/>
          <a:sy n="127" d="100"/>
        </p:scale>
        <p:origin x="1122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9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706"/>
    </p:cViewPr>
  </p:sorterViewPr>
  <p:notesViewPr>
    <p:cSldViewPr>
      <p:cViewPr varScale="1">
        <p:scale>
          <a:sx n="56" d="100"/>
          <a:sy n="56" d="100"/>
        </p:scale>
        <p:origin x="-261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ustinht\Documents\Copy%20of%20LWSP%20Usage%201997-Presen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/>
              <a:t>Median Connections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2391488"/>
        <c:axId val="682391160"/>
      </c:barChart>
      <c:catAx>
        <c:axId val="682391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2391160"/>
        <c:crosses val="autoZero"/>
        <c:auto val="1"/>
        <c:lblAlgn val="ctr"/>
        <c:lblOffset val="100"/>
        <c:noMultiLvlLbl val="0"/>
      </c:catAx>
      <c:valAx>
        <c:axId val="68239116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2391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4A295-8EF3-49B9-AB3E-8185D778DD77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BA74F-F8F1-4C6C-902D-B599543C9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189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28247-0557-4100-A514-0323A676D85E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32EA0-B943-408B-97AC-2CCFEC3BF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667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B3F29-C53F-42F5-A2AA-FFFD0C29932D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0609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Done this for large urban utilities, through the state of California, and within</a:t>
            </a:r>
            <a:r>
              <a:rPr lang="en-US" baseline="0" dirty="0"/>
              <a:t> the state—examples that follow show the within state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32EA0-B943-408B-97AC-2CCFEC3BFCA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882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Cypress Apartments are NOT being charged volumetric rates.</a:t>
            </a:r>
            <a:r>
              <a:rPr lang="en-US" baseline="0" dirty="0"/>
              <a:t> They only have flat monthly fees. So does this mean that the volumes recorded in billing are inaccurate (because they don’t matter)? Similar to County Board of Education – has fixed charge, not usage records.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32EA0-B943-408B-97AC-2CCFEC3BFCA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788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Water rates are rising </a:t>
            </a:r>
          </a:p>
          <a:p>
            <a:r>
              <a:rPr lang="en-US" dirty="0"/>
              <a:t>Circle of blue</a:t>
            </a:r>
          </a:p>
          <a:p>
            <a:r>
              <a:rPr lang="en-US" dirty="0"/>
              <a:t>NC EFC blog</a:t>
            </a:r>
          </a:p>
          <a:p>
            <a:r>
              <a:rPr lang="en-US" dirty="0"/>
              <a:t>Even WSJ reporting on it</a:t>
            </a:r>
          </a:p>
          <a:p>
            <a:endParaRPr lang="en-US" dirty="0"/>
          </a:p>
          <a:p>
            <a:r>
              <a:rPr lang="en-US" dirty="0"/>
              <a:t>Price elasticity—we know there is a minimum that must</a:t>
            </a:r>
            <a:r>
              <a:rPr lang="en-US" baseline="0" dirty="0"/>
              <a:t> be used, but customers will continue to be price sensitive until that point. </a:t>
            </a:r>
          </a:p>
          <a:p>
            <a:endParaRPr lang="en-US" baseline="0" dirty="0"/>
          </a:p>
          <a:p>
            <a:r>
              <a:rPr lang="en-US" baseline="0" dirty="0"/>
              <a:t>Do not anticipate rates going down any time soon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32EA0-B943-408B-97AC-2CCFEC3BFCA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2834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not anticipate appliances</a:t>
            </a:r>
            <a:r>
              <a:rPr lang="en-US" baseline="0" dirty="0"/>
              <a:t> becoming less efficient—these are realized changes that we likely will not see demand rebound from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32EA0-B943-408B-97AC-2CCFEC3BFCA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003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variable! Could shift over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32EA0-B943-408B-97AC-2CCFEC3BFCA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896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talk here about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32EA0-B943-408B-97AC-2CCFEC3BFCA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133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32EA0-B943-408B-97AC-2CCFEC3BFCA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856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Non-residential includes:</a:t>
            </a:r>
            <a:r>
              <a:rPr lang="en-US" baseline="0" dirty="0"/>
              <a:t> institutional, industrial, and commercial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32EA0-B943-408B-97AC-2CCFEC3BFCA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561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119 utilities—about 20-25%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32EA0-B943-408B-97AC-2CCFEC3BFCA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026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general trend</a:t>
            </a:r>
            <a:r>
              <a:rPr lang="en-US" baseline="0" dirty="0"/>
              <a:t> in decline for both usages, but non-residential metered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32EA0-B943-408B-97AC-2CCFEC3BFCA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836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Clarify</a:t>
            </a:r>
            <a:r>
              <a:rPr lang="en-US" baseline="0" dirty="0"/>
              <a:t> that this is sample.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32EA0-B943-408B-97AC-2CCFEC3BFCA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3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Clarify</a:t>
            </a:r>
            <a:r>
              <a:rPr lang="en-US" baseline="0" dirty="0"/>
              <a:t> that this is sample.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32EA0-B943-408B-97AC-2CCFEC3BFCA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008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Total</a:t>
            </a:r>
            <a:r>
              <a:rPr lang="en-US" baseline="0" dirty="0"/>
              <a:t> metered usage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32EA0-B943-408B-97AC-2CCFEC3BFCA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38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OGPPT_Cupploa_nochimney.bmp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7712"/>
            <a:ext cx="9144000" cy="4590288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9144000" cy="2267712"/>
          </a:xfrm>
          <a:prstGeom prst="rect">
            <a:avLst/>
          </a:prstGeom>
          <a:solidFill>
            <a:srgbClr val="CFE9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4400" b="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267711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5791200"/>
            <a:ext cx="5105400" cy="685800"/>
          </a:xfrm>
          <a:prstGeom prst="rect">
            <a:avLst/>
          </a:prstGeom>
          <a:solidFill>
            <a:srgbClr val="518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6017444"/>
            <a:ext cx="3513680" cy="38335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6705600" y="6146512"/>
            <a:ext cx="16002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tx1"/>
                </a:solidFill>
                <a:cs typeface="Tahoma" pitchFamily="34" charset="0"/>
              </a:rPr>
              <a:t>www.efc.sog.unc.edu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81000" y="2514600"/>
            <a:ext cx="8305800" cy="33528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3312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2744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1"/>
            <a:ext cx="8991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586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1028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33600"/>
            <a:ext cx="9144000" cy="1362075"/>
          </a:xfrm>
          <a:solidFill>
            <a:srgbClr val="EDF6F9"/>
          </a:solidFill>
        </p:spPr>
        <p:txBody>
          <a:bodyPr anchor="ctr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13648" y="4952999"/>
            <a:ext cx="9157648" cy="14750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13648" y="3495675"/>
            <a:ext cx="9157648" cy="1475097"/>
          </a:xfrm>
          <a:prstGeom prst="rect">
            <a:avLst/>
          </a:prstGeom>
          <a:solidFill>
            <a:srgbClr val="CFE9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68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4166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7159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6833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4873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2267712"/>
          </a:xfrm>
          <a:prstGeom prst="rect">
            <a:avLst/>
          </a:prstGeom>
          <a:solidFill>
            <a:srgbClr val="CFE9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4400" b="0" dirty="0">
              <a:solidFill>
                <a:schemeClr val="tx1"/>
              </a:solidFill>
            </a:endParaRPr>
          </a:p>
        </p:txBody>
      </p:sp>
      <p:pic>
        <p:nvPicPr>
          <p:cNvPr id="7" name="Picture 6" descr="SOGPPT_Cupploa_nochimney.bmp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7712"/>
            <a:ext cx="9144000" cy="45902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5791200"/>
            <a:ext cx="5105400" cy="685800"/>
          </a:xfrm>
          <a:prstGeom prst="rect">
            <a:avLst/>
          </a:prstGeom>
          <a:solidFill>
            <a:srgbClr val="518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228600" y="242037"/>
            <a:ext cx="4114800" cy="1706562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Email</a:t>
            </a:r>
            <a:br>
              <a:rPr lang="en-US" dirty="0"/>
            </a:br>
            <a:r>
              <a:rPr lang="en-US" dirty="0"/>
              <a:t>Phone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6017444"/>
            <a:ext cx="3513680" cy="383356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6705600" y="6146512"/>
            <a:ext cx="16002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tx1"/>
                </a:solidFill>
                <a:cs typeface="Tahoma" pitchFamily="34" charset="0"/>
              </a:rPr>
              <a:t>www.efc.sog.unc.edu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228600" y="2514600"/>
            <a:ext cx="609897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Tw Cen MT" panose="020B0602020104020603" pitchFamily="34" charset="0"/>
              </a:rPr>
              <a:t>Environmental Finance Center at the University of North Carolina</a:t>
            </a:r>
          </a:p>
          <a:p>
            <a:r>
              <a:rPr lang="en-US" sz="1800" dirty="0">
                <a:latin typeface="Tw Cen MT" panose="020B0602020104020603" pitchFamily="34" charset="0"/>
              </a:rPr>
              <a:t>School of Government, Knapp-Sanders Building</a:t>
            </a:r>
          </a:p>
          <a:p>
            <a:r>
              <a:rPr lang="en-US" sz="1800" dirty="0">
                <a:latin typeface="Tw Cen MT" panose="020B0602020104020603" pitchFamily="34" charset="0"/>
              </a:rPr>
              <a:t>CB #3330</a:t>
            </a:r>
          </a:p>
          <a:p>
            <a:r>
              <a:rPr lang="en-US" sz="1800" dirty="0">
                <a:latin typeface="Tw Cen MT" panose="020B0602020104020603" pitchFamily="34" charset="0"/>
              </a:rPr>
              <a:t>Chapel Hill, NC 27599-3330</a:t>
            </a:r>
          </a:p>
          <a:p>
            <a:r>
              <a:rPr lang="en-US" sz="1800" dirty="0">
                <a:latin typeface="Tw Cen MT" panose="020B0602020104020603" pitchFamily="34" charset="0"/>
              </a:rPr>
              <a:t>USA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800600" y="242037"/>
            <a:ext cx="4114800" cy="1706562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400" baseline="0">
                <a:latin typeface="+mj-lt"/>
              </a:defRPr>
            </a:lvl1pPr>
          </a:lstStyle>
          <a:p>
            <a:pPr lvl="0"/>
            <a:r>
              <a:rPr lang="en-US" dirty="0"/>
              <a:t>Enter contact info of second presenter (optional)</a:t>
            </a:r>
          </a:p>
        </p:txBody>
      </p:sp>
    </p:spTree>
    <p:extLst>
      <p:ext uri="{BB962C8B-B14F-4D97-AF65-F5344CB8AC3E}">
        <p14:creationId xmlns:p14="http://schemas.microsoft.com/office/powerpoint/2010/main" val="2955344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PP_bottombar copy.png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009"/>
          <a:stretch/>
        </p:blipFill>
        <p:spPr>
          <a:xfrm>
            <a:off x="0" y="6400800"/>
            <a:ext cx="9143245" cy="457200"/>
          </a:xfrm>
          <a:prstGeom prst="rect">
            <a:avLst/>
          </a:prstGeom>
        </p:spPr>
      </p:pic>
      <p:grpSp>
        <p:nvGrpSpPr>
          <p:cNvPr id="4" name="Group 39"/>
          <p:cNvGrpSpPr/>
          <p:nvPr/>
        </p:nvGrpSpPr>
        <p:grpSpPr>
          <a:xfrm>
            <a:off x="4267200" y="6553200"/>
            <a:ext cx="4724400" cy="152400"/>
            <a:chOff x="4267200" y="6553200"/>
            <a:chExt cx="4724400" cy="152400"/>
          </a:xfrm>
        </p:grpSpPr>
        <p:sp>
          <p:nvSpPr>
            <p:cNvPr id="8" name="Rectangle 7"/>
            <p:cNvSpPr/>
            <p:nvPr userDrawn="1"/>
          </p:nvSpPr>
          <p:spPr bwMode="auto">
            <a:xfrm>
              <a:off x="5486400" y="6553200"/>
              <a:ext cx="152400" cy="1524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" pitchFamily="-109" charset="0"/>
              </a:endParaRPr>
            </a:p>
          </p:txBody>
        </p:sp>
        <p:sp>
          <p:nvSpPr>
            <p:cNvPr id="9" name="Rectangle 8"/>
            <p:cNvSpPr/>
            <p:nvPr userDrawn="1"/>
          </p:nvSpPr>
          <p:spPr bwMode="auto">
            <a:xfrm>
              <a:off x="4267200" y="6553200"/>
              <a:ext cx="152400" cy="152400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" pitchFamily="-109" charset="0"/>
              </a:endParaRPr>
            </a:p>
          </p:txBody>
        </p:sp>
        <p:sp>
          <p:nvSpPr>
            <p:cNvPr id="10" name="Rectangle 9"/>
            <p:cNvSpPr/>
            <p:nvPr userDrawn="1"/>
          </p:nvSpPr>
          <p:spPr bwMode="auto">
            <a:xfrm>
              <a:off x="5791200" y="6553200"/>
              <a:ext cx="152400" cy="1524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" pitchFamily="-109" charset="0"/>
              </a:endParaRPr>
            </a:p>
          </p:txBody>
        </p:sp>
        <p:sp>
          <p:nvSpPr>
            <p:cNvPr id="11" name="Rectangle 10"/>
            <p:cNvSpPr/>
            <p:nvPr userDrawn="1"/>
          </p:nvSpPr>
          <p:spPr bwMode="auto">
            <a:xfrm>
              <a:off x="4572000" y="6553200"/>
              <a:ext cx="152400" cy="152400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" pitchFamily="-109" charset="0"/>
              </a:endParaRPr>
            </a:p>
          </p:txBody>
        </p:sp>
        <p:sp>
          <p:nvSpPr>
            <p:cNvPr id="12" name="Rectangle 11"/>
            <p:cNvSpPr/>
            <p:nvPr userDrawn="1"/>
          </p:nvSpPr>
          <p:spPr bwMode="auto">
            <a:xfrm>
              <a:off x="6096000" y="6553200"/>
              <a:ext cx="152400" cy="1524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" pitchFamily="-109" charset="0"/>
              </a:endParaRPr>
            </a:p>
          </p:txBody>
        </p:sp>
        <p:sp>
          <p:nvSpPr>
            <p:cNvPr id="13" name="Rectangle 12"/>
            <p:cNvSpPr/>
            <p:nvPr userDrawn="1"/>
          </p:nvSpPr>
          <p:spPr bwMode="auto">
            <a:xfrm>
              <a:off x="4876800" y="6553200"/>
              <a:ext cx="152400" cy="152400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" pitchFamily="-109" charset="0"/>
              </a:endParaRPr>
            </a:p>
          </p:txBody>
        </p:sp>
        <p:sp>
          <p:nvSpPr>
            <p:cNvPr id="14" name="Rectangle 13"/>
            <p:cNvSpPr/>
            <p:nvPr userDrawn="1"/>
          </p:nvSpPr>
          <p:spPr bwMode="auto">
            <a:xfrm>
              <a:off x="6400800" y="6553200"/>
              <a:ext cx="152400" cy="1524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" pitchFamily="-109" charset="0"/>
              </a:endParaRPr>
            </a:p>
          </p:txBody>
        </p:sp>
        <p:sp>
          <p:nvSpPr>
            <p:cNvPr id="15" name="Rectangle 14"/>
            <p:cNvSpPr/>
            <p:nvPr userDrawn="1"/>
          </p:nvSpPr>
          <p:spPr bwMode="auto">
            <a:xfrm>
              <a:off x="5181600" y="6553200"/>
              <a:ext cx="152400" cy="152400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" pitchFamily="-109" charset="0"/>
              </a:endParaRPr>
            </a:p>
          </p:txBody>
        </p:sp>
        <p:sp>
          <p:nvSpPr>
            <p:cNvPr id="16" name="Rectangle 15"/>
            <p:cNvSpPr/>
            <p:nvPr userDrawn="1"/>
          </p:nvSpPr>
          <p:spPr bwMode="auto">
            <a:xfrm>
              <a:off x="7924800" y="6553200"/>
              <a:ext cx="152400" cy="15240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" pitchFamily="-109" charset="0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auto">
            <a:xfrm>
              <a:off x="6705600" y="6553200"/>
              <a:ext cx="152400" cy="1524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" pitchFamily="-109" charset="0"/>
              </a:endParaRPr>
            </a:p>
          </p:txBody>
        </p:sp>
        <p:sp>
          <p:nvSpPr>
            <p:cNvPr id="18" name="Rectangle 17"/>
            <p:cNvSpPr/>
            <p:nvPr userDrawn="1"/>
          </p:nvSpPr>
          <p:spPr bwMode="auto">
            <a:xfrm>
              <a:off x="8229600" y="6553200"/>
              <a:ext cx="152400" cy="15240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" pitchFamily="-109" charset="0"/>
              </a:endParaRPr>
            </a:p>
          </p:txBody>
        </p:sp>
        <p:sp>
          <p:nvSpPr>
            <p:cNvPr id="19" name="Rectangle 18"/>
            <p:cNvSpPr/>
            <p:nvPr userDrawn="1"/>
          </p:nvSpPr>
          <p:spPr bwMode="auto">
            <a:xfrm>
              <a:off x="7010400" y="6553200"/>
              <a:ext cx="152400" cy="1524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" pitchFamily="-109" charset="0"/>
              </a:endParaRPr>
            </a:p>
          </p:txBody>
        </p:sp>
        <p:sp>
          <p:nvSpPr>
            <p:cNvPr id="20" name="Rectangle 19"/>
            <p:cNvSpPr/>
            <p:nvPr userDrawn="1"/>
          </p:nvSpPr>
          <p:spPr bwMode="auto">
            <a:xfrm>
              <a:off x="8534400" y="6553200"/>
              <a:ext cx="152400" cy="152400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" pitchFamily="-109" charset="0"/>
              </a:endParaRPr>
            </a:p>
          </p:txBody>
        </p:sp>
        <p:sp>
          <p:nvSpPr>
            <p:cNvPr id="21" name="Rectangle 20"/>
            <p:cNvSpPr/>
            <p:nvPr userDrawn="1"/>
          </p:nvSpPr>
          <p:spPr bwMode="auto">
            <a:xfrm>
              <a:off x="7315200" y="6553200"/>
              <a:ext cx="152400" cy="15240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" pitchFamily="-109" charset="0"/>
              </a:endParaRP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>
              <a:off x="8839200" y="6553200"/>
              <a:ext cx="152400" cy="152400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" pitchFamily="-109" charset="0"/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auto">
            <a:xfrm>
              <a:off x="7620000" y="6553200"/>
              <a:ext cx="152400" cy="15240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" pitchFamily="-109" charset="0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6700" y="1600201"/>
            <a:ext cx="8610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026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7" r:id="rId3"/>
    <p:sldLayoutId id="2147483664" r:id="rId4"/>
    <p:sldLayoutId id="2147483670" r:id="rId5"/>
    <p:sldLayoutId id="2147483665" r:id="rId6"/>
    <p:sldLayoutId id="2147483669" r:id="rId7"/>
    <p:sldLayoutId id="2147483668" r:id="rId8"/>
    <p:sldLayoutId id="2147483673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0556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mailto:Thompson@sog.unc.edu" TargetMode="Externa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Shifting Water Use in North Carolina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Presentation to the NC Environmental Management Commission Water Allocation Committee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July 10, 2019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Raleigh, NC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Austin Thompson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Project Director</a:t>
            </a:r>
          </a:p>
        </p:txBody>
      </p:sp>
    </p:spTree>
    <p:extLst>
      <p:ext uri="{BB962C8B-B14F-4D97-AF65-F5344CB8AC3E}">
        <p14:creationId xmlns:p14="http://schemas.microsoft.com/office/powerpoint/2010/main" val="2401081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How does the Sample Compare?</a:t>
            </a:r>
            <a:b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Using 2017 Data as an Example</a:t>
            </a:r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8535282"/>
              </p:ext>
            </p:extLst>
          </p:nvPr>
        </p:nvGraphicFramePr>
        <p:xfrm>
          <a:off x="0" y="1600200"/>
          <a:ext cx="8991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325562"/>
            <a:ext cx="838200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654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How does the Sample Compare?</a:t>
            </a:r>
            <a:b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Using 2017 Data as an Example</a:t>
            </a:r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8579293" cy="487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497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How does the Sample Compare?</a:t>
            </a:r>
            <a:b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Using 2017 Data as an Example</a:t>
            </a:r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" y="1143000"/>
            <a:ext cx="882967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373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How does the Sample Compare?</a:t>
            </a:r>
            <a:b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Using 2017 Data as an Example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1143000"/>
            <a:ext cx="889635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209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Results</a:t>
            </a:r>
          </a:p>
        </p:txBody>
      </p:sp>
    </p:spTree>
    <p:extLst>
      <p:ext uri="{BB962C8B-B14F-4D97-AF65-F5344CB8AC3E}">
        <p14:creationId xmlns:p14="http://schemas.microsoft.com/office/powerpoint/2010/main" val="411740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Total Metered Water Use by Category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the Sample of 119 Utilities Present in 2002, 2007, 2012, 2016, &amp; 2017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95400"/>
            <a:ext cx="88392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244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9540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Total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Residential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Usage vs. Total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Residential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Metered Connections</a:t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For the Sample of 119 Utilities Present in 2002, 2007, 2012, 2016, &amp; 2017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3"/>
          <a:stretch/>
        </p:blipFill>
        <p:spPr>
          <a:xfrm>
            <a:off x="404820" y="1676400"/>
            <a:ext cx="8334359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403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Total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Non-Residential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Usage vs. Total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Non-Residential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Metered Connections </a:t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the Sample of 119 Utilities Present in 2002, 2007, 2012, 2016, &amp; 2017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485900"/>
            <a:ext cx="8791575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298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Table of Residential Metered Water Use per Connection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the Sample of 119 Utilities Present in 2002, 2007, 2012, 2016, &amp; 2017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2396315"/>
              </p:ext>
            </p:extLst>
          </p:nvPr>
        </p:nvGraphicFramePr>
        <p:xfrm>
          <a:off x="76200" y="1828800"/>
          <a:ext cx="89916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0">
                  <a:extLst>
                    <a:ext uri="{9D8B030D-6E8A-4147-A177-3AD203B41FA5}">
                      <a16:colId xmlns:a16="http://schemas.microsoft.com/office/drawing/2014/main" val="772005123"/>
                    </a:ext>
                  </a:extLst>
                </a:gridCol>
                <a:gridCol w="4495800">
                  <a:extLst>
                    <a:ext uri="{9D8B030D-6E8A-4147-A177-3AD203B41FA5}">
                      <a16:colId xmlns:a16="http://schemas.microsoft.com/office/drawing/2014/main" val="15123174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Median</a:t>
                      </a:r>
                      <a:r>
                        <a:rPr lang="en-US" sz="2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u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sage</a:t>
                      </a:r>
                      <a:r>
                        <a:rPr lang="en-US" sz="2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per c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onnection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4610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169.7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953126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151.5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61159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128.5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94040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125.8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554677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120.5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7087759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162800" y="4572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*In Gallons/Day</a:t>
            </a:r>
          </a:p>
        </p:txBody>
      </p:sp>
    </p:spTree>
    <p:extLst>
      <p:ext uri="{BB962C8B-B14F-4D97-AF65-F5344CB8AC3E}">
        <p14:creationId xmlns:p14="http://schemas.microsoft.com/office/powerpoint/2010/main" val="1697893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Table of Residential Metered Water Use per Connection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the Sample of 45 “Small” Utilities and 22 “Large” Utilities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6394912"/>
              </p:ext>
            </p:extLst>
          </p:nvPr>
        </p:nvGraphicFramePr>
        <p:xfrm>
          <a:off x="76200" y="2057400"/>
          <a:ext cx="8991600" cy="3527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772005123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1450367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1512317452"/>
                    </a:ext>
                  </a:extLst>
                </a:gridCol>
              </a:tblGrid>
              <a:tr h="124176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Usage per connection per day</a:t>
                      </a:r>
                    </a:p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="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</a:t>
                      </a:r>
                      <a:r>
                        <a:rPr lang="en-US" sz="1600" b="0" i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="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utilities serving</a:t>
                      </a:r>
                      <a:r>
                        <a:rPr lang="en-US" sz="1600" b="0" i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10000 or more connections</a:t>
                      </a:r>
                    </a:p>
                    <a:p>
                      <a:pPr algn="ctr"/>
                      <a:r>
                        <a:rPr lang="en-US" sz="1600" b="0" i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(N=45)</a:t>
                      </a:r>
                      <a:endParaRPr lang="en-US" sz="1600" b="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Usage</a:t>
                      </a:r>
                      <a:r>
                        <a:rPr lang="en-US" sz="20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per 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Connection per day </a:t>
                      </a:r>
                    </a:p>
                    <a:p>
                      <a:pPr algn="ctr"/>
                      <a:r>
                        <a:rPr lang="en-US" sz="1600" b="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</a:t>
                      </a:r>
                      <a:r>
                        <a:rPr lang="en-US" sz="1600" b="0" i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="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utilities serving</a:t>
                      </a:r>
                      <a:r>
                        <a:rPr lang="en-US" sz="1600" b="0" i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fewer than 1000 connections</a:t>
                      </a:r>
                    </a:p>
                    <a:p>
                      <a:pPr algn="ctr"/>
                      <a:r>
                        <a:rPr lang="en-US" sz="1600" b="0" i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(N= 22)</a:t>
                      </a:r>
                      <a:endParaRPr lang="en-US" sz="1600" b="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4610391"/>
                  </a:ext>
                </a:extLst>
              </a:tr>
              <a:tr h="38871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197.1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137.8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53126447"/>
                  </a:ext>
                </a:extLst>
              </a:tr>
              <a:tr h="38871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169.8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129.8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61159976"/>
                  </a:ext>
                </a:extLst>
              </a:tr>
              <a:tr h="38871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147.7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113.1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94040081"/>
                  </a:ext>
                </a:extLst>
              </a:tr>
              <a:tr h="38871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149.1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111.1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54677607"/>
                  </a:ext>
                </a:extLst>
              </a:tr>
              <a:tr h="38871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142.9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115.5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7087759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076303" y="5749236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*In Gallons/Day</a:t>
            </a:r>
          </a:p>
        </p:txBody>
      </p:sp>
    </p:spTree>
    <p:extLst>
      <p:ext uri="{BB962C8B-B14F-4D97-AF65-F5344CB8AC3E}">
        <p14:creationId xmlns:p14="http://schemas.microsoft.com/office/powerpoint/2010/main" val="1046501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9039" y="533400"/>
            <a:ext cx="7265923" cy="79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921851" y="1754879"/>
            <a:ext cx="4177097" cy="2803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8" indent="-1588">
              <a:buClr>
                <a:srgbClr val="4F81BD">
                  <a:lumMod val="60000"/>
                  <a:lumOff val="40000"/>
                </a:srgbClr>
              </a:buClr>
              <a:buFont typeface="Arial" charset="0"/>
              <a:buNone/>
              <a:defRPr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Dedicated to enhancing the ability of governments and other organizations to provide environmental programs and services in fair, effective, and financially sustainable ways through: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Applied Research  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Teaching and Outreach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Program Design and Evaluation</a:t>
            </a:r>
          </a:p>
          <a:p>
            <a:pPr>
              <a:defRPr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4F81BD">
                  <a:lumMod val="60000"/>
                  <a:lumOff val="40000"/>
                </a:srgbClr>
              </a:buClr>
              <a:defRPr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4F81BD">
                  <a:lumMod val="60000"/>
                  <a:lumOff val="40000"/>
                </a:srgbClr>
              </a:buClr>
              <a:defRPr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61000" y="4558688"/>
            <a:ext cx="3335648" cy="130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625997" y="5846802"/>
            <a:ext cx="4205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you pay for it matters.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730" y="1717809"/>
            <a:ext cx="4113270" cy="273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0550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Have Connections Trended Differently Across the State?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the Sample of Utilities Present in 2002, 2007, 2012, 2016, &amp; 2017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7" y="1828800"/>
            <a:ext cx="8991600" cy="3991320"/>
          </a:xfrm>
        </p:spPr>
      </p:pic>
    </p:spTree>
    <p:extLst>
      <p:ext uri="{BB962C8B-B14F-4D97-AF65-F5344CB8AC3E}">
        <p14:creationId xmlns:p14="http://schemas.microsoft.com/office/powerpoint/2010/main" val="32176885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Has Residential Use Shifted Differently Across the State?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the Sample of Utilities Present in 2002, 2007, 2012, 2016, &amp; 2017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8" y="1600200"/>
            <a:ext cx="8978004" cy="4038600"/>
          </a:xfrm>
        </p:spPr>
      </p:pic>
    </p:spTree>
    <p:extLst>
      <p:ext uri="{BB962C8B-B14F-4D97-AF65-F5344CB8AC3E}">
        <p14:creationId xmlns:p14="http://schemas.microsoft.com/office/powerpoint/2010/main" val="11840410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Utility Level Analysis Example</a:t>
            </a:r>
          </a:p>
        </p:txBody>
      </p:sp>
    </p:spTree>
    <p:extLst>
      <p:ext uri="{BB962C8B-B14F-4D97-AF65-F5344CB8AC3E}">
        <p14:creationId xmlns:p14="http://schemas.microsoft.com/office/powerpoint/2010/main" val="15696974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Fair Bluff, NC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514600"/>
            <a:ext cx="4495800" cy="2997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4495800" cy="45259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One of five towns in SE NC that was part of a thorough viability analysis by Division of Water Infrastructure 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Suffered flooding after Matthew, then again with Florence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Right along the Lumber River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133" y="1277916"/>
            <a:ext cx="4559534" cy="8556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181600" y="2133600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September 16, 2018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5000" y="5511800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Photo: post-Hurricane Matthew, 2016, 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The Sun News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4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Actual Number of Fair Bluff Customers - Water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1308"/>
            <a:ext cx="9144000" cy="538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6879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Fair Bluff Water Use Per Customer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23724"/>
            <a:ext cx="9144000" cy="563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6504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Potential Causes</a:t>
            </a:r>
          </a:p>
        </p:txBody>
      </p:sp>
    </p:spTree>
    <p:extLst>
      <p:ext uri="{BB962C8B-B14F-4D97-AF65-F5344CB8AC3E}">
        <p14:creationId xmlns:p14="http://schemas.microsoft.com/office/powerpoint/2010/main" val="34486609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Rate Changes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447800"/>
            <a:ext cx="8714080" cy="2514600"/>
          </a:xfrm>
        </p:spPr>
      </p:pic>
      <p:sp>
        <p:nvSpPr>
          <p:cNvPr id="5" name="TextBox 4"/>
          <p:cNvSpPr txBox="1"/>
          <p:nvPr/>
        </p:nvSpPr>
        <p:spPr>
          <a:xfrm>
            <a:off x="304800" y="11430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Circle of Blue, </a:t>
            </a:r>
            <a:r>
              <a:rPr lang="en-US" i="1" dirty="0"/>
              <a:t>The Price of Water,</a:t>
            </a:r>
            <a:r>
              <a:rPr lang="en-US" dirty="0"/>
              <a:t> 2019 </a:t>
            </a:r>
          </a:p>
        </p:txBody>
      </p:sp>
      <p:pic>
        <p:nvPicPr>
          <p:cNvPr id="2050" name="Picture 2" descr="http://efc.web.unc.edu/files/2019/04/blog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09" y="1327666"/>
            <a:ext cx="8125262" cy="516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59898" y="915790"/>
            <a:ext cx="5486400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Figure 1: Average Monthly Customer Water Bill: Forecasted based on Bill Trends vs. CPI</a:t>
            </a:r>
            <a:r>
              <a:rPr lang="en-US" dirty="0"/>
              <a:t> </a:t>
            </a:r>
            <a:r>
              <a:rPr lang="en-US" b="1" dirty="0"/>
              <a:t>at 4,000 Gallons, 2009-2030 (n=226 utilities)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82161" y="1299957"/>
            <a:ext cx="8979678" cy="4491243"/>
            <a:chOff x="82161" y="1299957"/>
            <a:chExt cx="8979678" cy="449124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61" y="1299957"/>
              <a:ext cx="8979678" cy="4476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685800" y="2655332"/>
              <a:ext cx="7315200" cy="100226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43600" y="5181600"/>
              <a:ext cx="2971800" cy="6096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7978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Increased Efficiency</a:t>
            </a:r>
          </a:p>
        </p:txBody>
      </p:sp>
      <p:pic>
        <p:nvPicPr>
          <p:cNvPr id="4" name="Picture 12" descr="Image result for watersen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435" y="4646559"/>
            <a:ext cx="1809197" cy="181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water efficient washing mach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27" y="1175574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low flow shower hea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878" y="1066800"/>
            <a:ext cx="3429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watersen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14800"/>
            <a:ext cx="1919287" cy="188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Image result for watersens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450" y="4218263"/>
            <a:ext cx="1424354" cy="167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Image result for watersens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230" y="2443655"/>
            <a:ext cx="2191070" cy="219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473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Weather</a:t>
            </a:r>
          </a:p>
        </p:txBody>
      </p:sp>
      <p:pic>
        <p:nvPicPr>
          <p:cNvPr id="1026" name="Picture 2" descr="https://statesummaries.ncics.org/img/figure/nc-figure-3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15784"/>
            <a:ext cx="4690189" cy="490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1752600"/>
            <a:ext cx="3352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 the last five years, NC has experienced an uptick in the observed annual precipitation. 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We know this isn’t uniformly distributed across the state, but it can have an impact on demand.</a:t>
            </a:r>
          </a:p>
          <a:p>
            <a:endParaRPr lang="en-US" sz="2000" dirty="0"/>
          </a:p>
          <a:p>
            <a:r>
              <a:rPr lang="en-US" sz="2000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53200" y="6196223"/>
            <a:ext cx="419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Source: CICS-NC and NOAA NCEI.</a:t>
            </a:r>
          </a:p>
        </p:txBody>
      </p:sp>
    </p:spTree>
    <p:extLst>
      <p:ext uri="{BB962C8B-B14F-4D97-AF65-F5344CB8AC3E}">
        <p14:creationId xmlns:p14="http://schemas.microsoft.com/office/powerpoint/2010/main" val="1139555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39200589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Weather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143000"/>
            <a:ext cx="4572000" cy="48343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91200" y="1676400"/>
            <a:ext cx="2971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 addition to the unequal spatial distribution, the recent uptick in precipitation hasn’t been uniform across time.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Between 2015-2018, NC experienced more extreme precipitation events than any five year period since 1995-2000.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2286000"/>
            <a:ext cx="7696200" cy="17543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In short, we know weather impacts demand, but we can’t say by how much, or where…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0800" y="6095710"/>
            <a:ext cx="419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Source: CICS-NC and NOAA NCEI.</a:t>
            </a:r>
          </a:p>
        </p:txBody>
      </p:sp>
    </p:spTree>
    <p:extLst>
      <p:ext uri="{BB962C8B-B14F-4D97-AF65-F5344CB8AC3E}">
        <p14:creationId xmlns:p14="http://schemas.microsoft.com/office/powerpoint/2010/main" val="382261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Austin Thompson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Thompson@sog.unc.edu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919.962.5795</a:t>
            </a:r>
          </a:p>
        </p:txBody>
      </p:sp>
    </p:spTree>
    <p:extLst>
      <p:ext uri="{BB962C8B-B14F-4D97-AF65-F5344CB8AC3E}">
        <p14:creationId xmlns:p14="http://schemas.microsoft.com/office/powerpoint/2010/main" val="42533993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Reminder!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Takeaways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Water usage patterns differ in different regions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Overall water usage is falling across the state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Water usage per connection is falling across the state</a:t>
            </a:r>
          </a:p>
        </p:txBody>
      </p:sp>
    </p:spTree>
    <p:extLst>
      <p:ext uri="{BB962C8B-B14F-4D97-AF65-F5344CB8AC3E}">
        <p14:creationId xmlns:p14="http://schemas.microsoft.com/office/powerpoint/2010/main" val="3023034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Types of Available Data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2791909"/>
              </p:ext>
            </p:extLst>
          </p:nvPr>
        </p:nvGraphicFramePr>
        <p:xfrm>
          <a:off x="76200" y="1600200"/>
          <a:ext cx="8991600" cy="45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7900">
                  <a:extLst>
                    <a:ext uri="{9D8B030D-6E8A-4147-A177-3AD203B41FA5}">
                      <a16:colId xmlns:a16="http://schemas.microsoft.com/office/drawing/2014/main" val="3366398524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4232730054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3359530749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36515189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Source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 Reporting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Units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Used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8132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Local Water Supply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Self reported by utilities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Metered water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usage for several categories (residential, institutional, industrial, commercial)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Metered Usage (MGD), Metered Connections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2680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State, federal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sources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Withdrawals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used for 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Municipal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Public Supply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Usage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by county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9370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Annual Finance Information Report (AFIR)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Self reported by utilities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Water supplied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to system and water billed to customers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Amount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per year per utility 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176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level usage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Utilities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Monthly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sales by customer class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Gallons per month per account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16638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5022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Measuring “Water Demand”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Gallons per connection per month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MGD Total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Withdrawals vs. treated into system vs.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metered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Gallons per capita per day</a:t>
            </a: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933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Types of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524000"/>
            <a:ext cx="6400800" cy="4525963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LWSP Analysis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LGC Sales Data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Utility Level Analysis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191000" y="1905000"/>
            <a:ext cx="2514600" cy="76200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58000" y="1565701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Just for this meeting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4191000" y="2711772"/>
            <a:ext cx="2514600" cy="752455"/>
          </a:xfrm>
          <a:prstGeom prst="straightConnector1">
            <a:avLst/>
          </a:prstGeom>
          <a:ln w="666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4800600" y="3549973"/>
            <a:ext cx="1905000" cy="609769"/>
          </a:xfrm>
          <a:prstGeom prst="straightConnector1">
            <a:avLst/>
          </a:prstGeom>
          <a:ln w="666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858000" y="3105998"/>
            <a:ext cx="182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Examples of analysis common at the EFC</a:t>
            </a:r>
          </a:p>
        </p:txBody>
      </p:sp>
    </p:spTree>
    <p:extLst>
      <p:ext uri="{BB962C8B-B14F-4D97-AF65-F5344CB8AC3E}">
        <p14:creationId xmlns:p14="http://schemas.microsoft.com/office/powerpoint/2010/main" val="429377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31" y="3048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Takeaways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Spoiler!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Water usage patterns differ in different regions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Overall water usage is falling across the state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Water usage per connection is falling across the state</a:t>
            </a:r>
          </a:p>
        </p:txBody>
      </p:sp>
    </p:spTree>
    <p:extLst>
      <p:ext uri="{BB962C8B-B14F-4D97-AF65-F5344CB8AC3E}">
        <p14:creationId xmlns:p14="http://schemas.microsoft.com/office/powerpoint/2010/main" val="100697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Data</a:t>
            </a:r>
          </a:p>
        </p:txBody>
      </p:sp>
    </p:spTree>
    <p:extLst>
      <p:ext uri="{BB962C8B-B14F-4D97-AF65-F5344CB8AC3E}">
        <p14:creationId xmlns:p14="http://schemas.microsoft.com/office/powerpoint/2010/main" val="847481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Data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84726" y="1600200"/>
            <a:ext cx="812107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LWSP Data 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2002, 2007, 2012, 2016, 2017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119 utilities 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Metered usage (MGD)</a:t>
            </a: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Residential</a:t>
            </a: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Non-Residential 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Metered connections</a:t>
            </a: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Residential </a:t>
            </a: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Non-Residential</a:t>
            </a:r>
          </a:p>
        </p:txBody>
      </p:sp>
    </p:spTree>
    <p:extLst>
      <p:ext uri="{BB962C8B-B14F-4D97-AF65-F5344CB8AC3E}">
        <p14:creationId xmlns:p14="http://schemas.microsoft.com/office/powerpoint/2010/main" val="1805443786"/>
      </p:ext>
    </p:extLst>
  </p:cSld>
  <p:clrMapOvr>
    <a:masterClrMapping/>
  </p:clrMapOvr>
</p:sld>
</file>

<file path=ppt/theme/theme1.xml><?xml version="1.0" encoding="utf-8"?>
<a:theme xmlns:a="http://schemas.openxmlformats.org/drawingml/2006/main" name="EFC 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ockwell and Tw Cen MT">
      <a:majorFont>
        <a:latin typeface="Rockwell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D756104-E490-413A-9814-B69C64E049E3}" vid="{15C793F5-F0FB-4C17-8A76-BAAA68DF722B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D756104-E490-413A-9814-B69C64E049E3}" vid="{8E4A928A-FED7-4EF1-8451-4CBA2EEF0C1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EFC Powerpoint Template - Blue Gradient</Template>
  <TotalTime>2023</TotalTime>
  <Words>883</Words>
  <Application>Microsoft Office PowerPoint</Application>
  <PresentationFormat>On-screen Show (4:3)</PresentationFormat>
  <Paragraphs>175</Paragraphs>
  <Slides>32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Calibri</vt:lpstr>
      <vt:lpstr>Rockwell</vt:lpstr>
      <vt:lpstr>Tahoma</vt:lpstr>
      <vt:lpstr>Times</vt:lpstr>
      <vt:lpstr>Tw Cen MT</vt:lpstr>
      <vt:lpstr>Wingdings</vt:lpstr>
      <vt:lpstr>EFC New</vt:lpstr>
      <vt:lpstr>Custom Design</vt:lpstr>
      <vt:lpstr>Shifting Water Use in North Carolina</vt:lpstr>
      <vt:lpstr>PowerPoint Presentation</vt:lpstr>
      <vt:lpstr>Background</vt:lpstr>
      <vt:lpstr>Types of Available Data</vt:lpstr>
      <vt:lpstr>Measuring “Water Demand”</vt:lpstr>
      <vt:lpstr>Types of Analysis</vt:lpstr>
      <vt:lpstr>Takeaways  Spoiler!</vt:lpstr>
      <vt:lpstr>The Data</vt:lpstr>
      <vt:lpstr>The Data</vt:lpstr>
      <vt:lpstr>How does the Sample Compare? Using 2017 Data as an Example</vt:lpstr>
      <vt:lpstr>How does the Sample Compare? Using 2017 Data as an Example</vt:lpstr>
      <vt:lpstr>How does the Sample Compare? Using 2017 Data as an Example</vt:lpstr>
      <vt:lpstr>How does the Sample Compare? Using 2017 Data as an Example</vt:lpstr>
      <vt:lpstr>The Results</vt:lpstr>
      <vt:lpstr>Total Metered Water Use by Category  For the Sample of 119 Utilities Present in 2002, 2007, 2012, 2016, &amp; 2017 </vt:lpstr>
      <vt:lpstr>Total Residential Usage vs. Total Residential Metered Connections For the Sample of 119 Utilities Present in 2002, 2007, 2012, 2016, &amp; 2017 </vt:lpstr>
      <vt:lpstr>Total Non-Residential Usage vs. Total Non-Residential Metered Connections  For the Sample of 119 Utilities Present in 2002, 2007, 2012, 2016, &amp; 2017</vt:lpstr>
      <vt:lpstr>Table of Residential Metered Water Use per Connection For the Sample of 119 Utilities Present in 2002, 2007, 2012, 2016, &amp; 2017 </vt:lpstr>
      <vt:lpstr>Table of Residential Metered Water Use per Connection For the Sample of 45 “Small” Utilities and 22 “Large” Utilities </vt:lpstr>
      <vt:lpstr>Have Connections Trended Differently Across the State? For the Sample of Utilities Present in 2002, 2007, 2012, 2016, &amp; 2017 </vt:lpstr>
      <vt:lpstr>Has Residential Use Shifted Differently Across the State? For the Sample of Utilities Present in 2002, 2007, 2012, 2016, &amp; 2017</vt:lpstr>
      <vt:lpstr>Utility Level Analysis Example</vt:lpstr>
      <vt:lpstr>Fair Bluff, NC</vt:lpstr>
      <vt:lpstr>Actual Number of Fair Bluff Customers - Water</vt:lpstr>
      <vt:lpstr>Fair Bluff Water Use Per Customer</vt:lpstr>
      <vt:lpstr>Potential Causes</vt:lpstr>
      <vt:lpstr>Rate Changes</vt:lpstr>
      <vt:lpstr>Increased Efficiency</vt:lpstr>
      <vt:lpstr>Weather</vt:lpstr>
      <vt:lpstr>Weather</vt:lpstr>
      <vt:lpstr>Austin Thompson Thompson@sog.unc.edu 919.962.5795</vt:lpstr>
      <vt:lpstr>Reminder! Takeaways </vt:lpstr>
    </vt:vector>
  </TitlesOfParts>
  <Company>UNC Chapel Hill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Thompson, Austin Howell</dc:creator>
  <cp:lastModifiedBy>Nimmer, Kim</cp:lastModifiedBy>
  <cp:revision>69</cp:revision>
  <dcterms:created xsi:type="dcterms:W3CDTF">2019-06-27T13:55:41Z</dcterms:created>
  <dcterms:modified xsi:type="dcterms:W3CDTF">2019-07-09T17:32:50Z</dcterms:modified>
</cp:coreProperties>
</file>